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9" r:id="rId3"/>
    <p:sldId id="315" r:id="rId4"/>
    <p:sldId id="353" r:id="rId5"/>
    <p:sldId id="354" r:id="rId6"/>
    <p:sldId id="370" r:id="rId7"/>
    <p:sldId id="371" r:id="rId8"/>
    <p:sldId id="358" r:id="rId9"/>
    <p:sldId id="360" r:id="rId10"/>
    <p:sldId id="361" r:id="rId11"/>
    <p:sldId id="362" r:id="rId12"/>
    <p:sldId id="381" r:id="rId13"/>
    <p:sldId id="382" r:id="rId14"/>
    <p:sldId id="378" r:id="rId15"/>
    <p:sldId id="336" r:id="rId16"/>
    <p:sldId id="3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D000"/>
    <a:srgbClr val="00FF00"/>
    <a:srgbClr val="E9EDF4"/>
    <a:srgbClr val="DDE3EE"/>
    <a:srgbClr val="D0D8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60"/>
  </p:normalViewPr>
  <p:slideViewPr>
    <p:cSldViewPr>
      <p:cViewPr>
        <p:scale>
          <a:sx n="90" d="100"/>
          <a:sy n="90" d="100"/>
        </p:scale>
        <p:origin x="-876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F66A-1574-4C93-B4E9-C0BDC8E5D8B4}" type="datetimeFigureOut">
              <a:rPr lang="en-US" smtClean="0"/>
              <a:pPr/>
              <a:t>08/01/2014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2AEA-9035-4A4F-876A-980EDD673C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15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52FD-8BD8-41C6-B89C-61D3260C7E0B}" type="datetime1">
              <a:rPr lang="en-US" smtClean="0"/>
              <a:pPr/>
              <a:t>08/01/2014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4983-62DF-44C1-88F4-A727E2DC619A}" type="datetime1">
              <a:rPr lang="en-US" smtClean="0"/>
              <a:pPr/>
              <a:t>08/01/2014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2FDC-4AB3-4462-A9DB-9F44016EE56B}" type="datetime1">
              <a:rPr lang="en-US" smtClean="0"/>
              <a:pPr/>
              <a:t>08/01/2014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9FC8-5E63-4351-9A7B-D847C1786045}" type="datetime1">
              <a:rPr lang="en-US" smtClean="0"/>
              <a:pPr/>
              <a:t>08/01/2014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1472" y="1071546"/>
            <a:ext cx="335758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D65B-6DF0-42F0-9634-C9F20369AFBE}" type="datetime1">
              <a:rPr lang="en-US" smtClean="0"/>
              <a:pPr/>
              <a:t>08/01/2014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B502-283D-453F-B024-86AA3B7A1555}" type="datetime1">
              <a:rPr lang="en-US" smtClean="0"/>
              <a:pPr/>
              <a:t>08/01/2014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EC6D-A35B-471F-92B8-CD78DD3E2533}" type="datetime1">
              <a:rPr lang="en-US" smtClean="0"/>
              <a:pPr/>
              <a:t>08/01/2014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D8D0-33A3-44AA-8DBF-547A4F84404C}" type="datetime1">
              <a:rPr lang="en-US" smtClean="0"/>
              <a:pPr/>
              <a:t>08/01/2014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90C-D101-45AE-A957-F471E23E0B97}" type="datetime1">
              <a:rPr lang="en-US" smtClean="0"/>
              <a:pPr/>
              <a:t>08/01/2014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1A1F-5DFD-4AC9-952A-D3DD0C389AC7}" type="datetime1">
              <a:rPr lang="en-US" smtClean="0"/>
              <a:pPr/>
              <a:t>08/01/2014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F897-E4A5-491A-A693-5D93010B0B2E}" type="datetime1">
              <a:rPr lang="en-US" smtClean="0"/>
              <a:pPr/>
              <a:t>08/01/2014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9F06-BEB9-4F96-831D-6145543E1D40}" type="datetime1">
              <a:rPr lang="en-US" smtClean="0"/>
              <a:pPr/>
              <a:t>08/01/2014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Submodular</a:t>
            </a:r>
            <a:r>
              <a:rPr lang="en-US" dirty="0"/>
              <a:t> Maximization with Cardinality Constraints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7848872" cy="69492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Moran Feldman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0080" y="5036983"/>
            <a:ext cx="5292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Joint work with: 	Niv Buchbinder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			Joseph (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Seffi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Naor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			Roy Schwartz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516216" y="90424"/>
            <a:ext cx="2088232" cy="1898416"/>
            <a:chOff x="6516216" y="90424"/>
            <a:chExt cx="2088232" cy="1898416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16216" y="729529"/>
              <a:ext cx="2088232" cy="1259311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 rot="21080440">
              <a:off x="6613777" y="670403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1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21092541">
              <a:off x="7643696" y="455069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2</a:t>
              </a:r>
              <a:endPara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90329">
              <a:off x="7167227" y="90424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/>
                  <a:solidFill>
                    <a:schemeClr val="accent3"/>
                  </a:solidFill>
                </a:rPr>
                <a:t>3</a:t>
              </a:r>
              <a:endParaRPr lang="en-US" sz="5400" b="1" dirty="0">
                <a:ln/>
                <a:solidFill>
                  <a:schemeClr val="accent3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Algorithm Analysis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6724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In iteration </a:t>
            </a:r>
            <a:r>
              <a:rPr lang="en-US" b="1" i="1" u="sng" dirty="0" err="1" smtClean="0">
                <a:sym typeface="Symbol"/>
              </a:rPr>
              <a:t>i</a:t>
            </a:r>
            <a:endParaRPr lang="en-US" b="1" i="1" u="sng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Fix everything that happened before iteration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 All the expectations will be conditioned on the history.</a:t>
            </a:r>
          </a:p>
          <a:p>
            <a:r>
              <a:rPr lang="en-US" dirty="0" smtClean="0">
                <a:sym typeface="Symbol"/>
              </a:rPr>
              <a:t>By </a:t>
            </a:r>
            <a:r>
              <a:rPr lang="en-US" dirty="0" err="1" smtClean="0">
                <a:sym typeface="Symbol"/>
              </a:rPr>
              <a:t>submodularity</a:t>
            </a:r>
            <a:r>
              <a:rPr lang="en-US" dirty="0" smtClean="0">
                <a:sym typeface="Symbol"/>
              </a:rPr>
              <a:t>:</a:t>
            </a:r>
          </a:p>
          <a:p>
            <a:endParaRPr lang="en-US" dirty="0" smtClean="0">
              <a:sym typeface="Symbol"/>
            </a:endParaRP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The </a:t>
            </a:r>
            <a:r>
              <a:rPr lang="en-US" dirty="0" err="1" smtClean="0">
                <a:sym typeface="Symbol"/>
              </a:rPr>
              <a:t>elememt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is picked at random from </a:t>
            </a:r>
            <a:r>
              <a:rPr lang="en-US" i="1" dirty="0" err="1" smtClean="0">
                <a:sym typeface="Symbol"/>
              </a:rPr>
              <a:t>M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, and </a:t>
            </a:r>
            <a:r>
              <a:rPr lang="en-US" i="1" dirty="0" smtClean="0">
                <a:sym typeface="Symbol"/>
              </a:rPr>
              <a:t>OPT</a:t>
            </a:r>
            <a:r>
              <a:rPr lang="en-US" dirty="0" smtClean="0">
                <a:sym typeface="Symbol"/>
              </a:rPr>
              <a:t> is a potential candidate to be </a:t>
            </a:r>
            <a:r>
              <a:rPr lang="en-US" i="1" dirty="0" smtClean="0">
                <a:sym typeface="Symbol"/>
              </a:rPr>
              <a:t>M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</a:t>
            </a:r>
          </a:p>
          <a:p>
            <a:endParaRPr lang="en-US" dirty="0" smtClean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pPr marL="0" indent="0">
              <a:buNone/>
            </a:pPr>
            <a:endParaRPr lang="en-US" b="1" u="sng" dirty="0" smtClean="0">
              <a:sym typeface="Symbol"/>
            </a:endParaRPr>
          </a:p>
          <a:p>
            <a:pPr marL="0" indent="0">
              <a:buNone/>
            </a:pPr>
            <a:endParaRPr lang="en-US" b="1" u="sng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80702072"/>
              </p:ext>
            </p:extLst>
          </p:nvPr>
        </p:nvGraphicFramePr>
        <p:xfrm>
          <a:off x="2532063" y="2952750"/>
          <a:ext cx="4359275" cy="647700"/>
        </p:xfrm>
        <a:graphic>
          <a:graphicData uri="http://schemas.openxmlformats.org/presentationml/2006/ole">
            <p:oleObj spid="_x0000_s147985" name="Equation" r:id="rId3" imgW="2311200" imgH="34272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64395104"/>
              </p:ext>
            </p:extLst>
          </p:nvPr>
        </p:nvGraphicFramePr>
        <p:xfrm>
          <a:off x="3417713" y="4797152"/>
          <a:ext cx="4538663" cy="1811337"/>
        </p:xfrm>
        <a:graphic>
          <a:graphicData uri="http://schemas.openxmlformats.org/presentationml/2006/ole">
            <p:oleObj spid="_x0000_s147986" name="Equation" r:id="rId4" imgW="2705040" imgH="10792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50968714"/>
              </p:ext>
            </p:extLst>
          </p:nvPr>
        </p:nvGraphicFramePr>
        <p:xfrm>
          <a:off x="1299989" y="4941168"/>
          <a:ext cx="2047875" cy="384175"/>
        </p:xfrm>
        <a:graphic>
          <a:graphicData uri="http://schemas.openxmlformats.org/presentationml/2006/ole">
            <p:oleObj spid="_x0000_s147987" name="Equation" r:id="rId5" imgW="1218960" imgH="228600" progId="Equation.3">
              <p:embed/>
            </p:oleObj>
          </a:graphicData>
        </a:graphic>
      </p:graphicFrame>
      <p:pic>
        <p:nvPicPr>
          <p:cNvPr id="11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404664"/>
            <a:ext cx="1442923" cy="1027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4823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Algorithm Analysis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ym typeface="Symbol"/>
              </a:rPr>
              <a:t>Unfixing history, and using previous observations, we get:</a:t>
            </a: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pPr marL="0" indent="0">
              <a:buNone/>
            </a:pPr>
            <a:r>
              <a:rPr lang="en-US" b="1" u="sng" dirty="0">
                <a:sym typeface="Symbol"/>
              </a:rPr>
              <a:t>Adding up all iterations</a:t>
            </a:r>
          </a:p>
          <a:p>
            <a:r>
              <a:rPr lang="en-US" dirty="0" smtClean="0">
                <a:sym typeface="Symbol"/>
              </a:rPr>
              <a:t>We got a lower bound on the (expected) improvement in each iteration.</a:t>
            </a:r>
          </a:p>
          <a:p>
            <a:r>
              <a:rPr lang="en-US" dirty="0" smtClean="0">
                <a:sym typeface="Symbol"/>
              </a:rPr>
              <a:t>Using induction it is possible to prove that:</a:t>
            </a: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pPr marL="0" indent="0">
              <a:buNone/>
            </a:pPr>
            <a:endParaRPr lang="en-US" b="1" u="sng" dirty="0" smtClean="0">
              <a:sym typeface="Symbol"/>
            </a:endParaRP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Remarks</a:t>
            </a:r>
          </a:p>
          <a:p>
            <a:pPr marL="339725" indent="-339725"/>
            <a:r>
              <a:rPr lang="en-US" dirty="0" smtClean="0">
                <a:sym typeface="Symbol"/>
              </a:rPr>
              <a:t>This algorithm is both faster than previous ones, and </a:t>
            </a:r>
            <a:r>
              <a:rPr lang="en-US" smtClean="0">
                <a:sym typeface="Symbol"/>
              </a:rPr>
              <a:t>gets </a:t>
            </a:r>
            <a:r>
              <a:rPr lang="en-US" smtClean="0">
                <a:sym typeface="Symbol"/>
              </a:rPr>
              <a:t>rid </a:t>
            </a:r>
            <a:r>
              <a:rPr lang="en-US" dirty="0" smtClean="0">
                <a:sym typeface="Symbol"/>
              </a:rPr>
              <a:t>of the </a:t>
            </a:r>
            <a:r>
              <a:rPr lang="en-US" i="1" dirty="0" smtClean="0">
                <a:sym typeface="Symbol"/>
              </a:rPr>
              <a:t>o</a:t>
            </a:r>
            <a:r>
              <a:rPr lang="en-US" dirty="0" smtClean="0">
                <a:sym typeface="Symbol"/>
              </a:rPr>
              <a:t>(1) in the approximation ratio.</a:t>
            </a:r>
          </a:p>
          <a:p>
            <a:pPr marL="339725" indent="-339725"/>
            <a:r>
              <a:rPr lang="en-US" dirty="0" smtClean="0">
                <a:sym typeface="Symbol"/>
              </a:rPr>
              <a:t>The algorithm achieves 1 – 1/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approximation (in expectation) for monotone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42947297"/>
              </p:ext>
            </p:extLst>
          </p:nvPr>
        </p:nvGraphicFramePr>
        <p:xfrm>
          <a:off x="2027386" y="1815282"/>
          <a:ext cx="5568950" cy="1109662"/>
        </p:xfrm>
        <a:graphic>
          <a:graphicData uri="http://schemas.openxmlformats.org/presentationml/2006/ole">
            <p:oleObj spid="_x0000_s149025" name="Equation" r:id="rId3" imgW="3314520" imgH="6602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65020075"/>
              </p:ext>
            </p:extLst>
          </p:nvPr>
        </p:nvGraphicFramePr>
        <p:xfrm>
          <a:off x="539552" y="4005064"/>
          <a:ext cx="3168352" cy="737289"/>
        </p:xfrm>
        <a:graphic>
          <a:graphicData uri="http://schemas.openxmlformats.org/presentationml/2006/ole">
            <p:oleObj spid="_x0000_s149026" name="Equation" r:id="rId4" imgW="2019240" imgH="46980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63179624"/>
              </p:ext>
            </p:extLst>
          </p:nvPr>
        </p:nvGraphicFramePr>
        <p:xfrm>
          <a:off x="3779912" y="4005064"/>
          <a:ext cx="4752528" cy="709184"/>
        </p:xfrm>
        <a:graphic>
          <a:graphicData uri="http://schemas.openxmlformats.org/presentationml/2006/ole">
            <p:oleObj spid="_x0000_s149027" name="Equation" r:id="rId5" imgW="3149280" imgH="469800" progId="Equation.3">
              <p:embed/>
            </p:oleObj>
          </a:graphicData>
        </a:graphic>
      </p:graphicFrame>
      <p:pic>
        <p:nvPicPr>
          <p:cNvPr id="16" name="Picture 15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404664"/>
            <a:ext cx="1442923" cy="1027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6418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Equality Cardinality Constraint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1714"/>
            <a:ext cx="8363272" cy="42255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u="sng" dirty="0" smtClean="0">
                <a:sym typeface="Wingdings" pitchFamily="2" charset="2"/>
              </a:rPr>
              <a:t>New Objective</a:t>
            </a:r>
            <a:endParaRPr lang="en-US" sz="2800" b="1" u="sng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800" dirty="0">
                <a:sym typeface="Wingdings" pitchFamily="2" charset="2"/>
              </a:rPr>
              <a:t>Find a subset </a:t>
            </a:r>
            <a:r>
              <a:rPr lang="en-US" sz="2800" i="1" dirty="0">
                <a:sym typeface="Wingdings" pitchFamily="2" charset="2"/>
              </a:rPr>
              <a:t>S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>
                <a:sym typeface="Symbol"/>
              </a:rPr>
              <a:t> </a:t>
            </a:r>
            <a:r>
              <a:rPr lang="en-US" sz="2800" i="1" dirty="0">
                <a:sym typeface="Symbol"/>
              </a:rPr>
              <a:t>N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of size </a:t>
            </a:r>
            <a:r>
              <a:rPr lang="en-US" sz="2800" u="sng" dirty="0" smtClean="0">
                <a:sym typeface="Symbol"/>
              </a:rPr>
              <a:t>exactly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k</a:t>
            </a:r>
            <a:r>
              <a:rPr lang="en-US" sz="2800" dirty="0" smtClean="0">
                <a:sym typeface="Symbol"/>
              </a:rPr>
              <a:t> maximizing </a:t>
            </a:r>
            <a:r>
              <a:rPr lang="en-US" sz="2800" i="1" dirty="0">
                <a:sym typeface="Symbol"/>
              </a:rPr>
              <a:t>f</a:t>
            </a:r>
            <a:r>
              <a:rPr lang="en-US" sz="2800" dirty="0">
                <a:sym typeface="Symbol"/>
              </a:rPr>
              <a:t>(</a:t>
            </a:r>
            <a:r>
              <a:rPr lang="en-US" sz="2800" i="1" dirty="0">
                <a:sym typeface="Symbol"/>
              </a:rPr>
              <a:t>S</a:t>
            </a:r>
            <a:r>
              <a:rPr lang="en-US" sz="2800" dirty="0">
                <a:sym typeface="Symbol"/>
              </a:rPr>
              <a:t>).</a:t>
            </a:r>
          </a:p>
          <a:p>
            <a:pPr>
              <a:buNone/>
            </a:pPr>
            <a:endParaRPr lang="en-US" sz="2800" dirty="0">
              <a:sym typeface="Symbol"/>
            </a:endParaRPr>
          </a:p>
          <a:p>
            <a:pPr>
              <a:buNone/>
            </a:pPr>
            <a:r>
              <a:rPr lang="en-US" sz="2800" b="1" u="sng" dirty="0" smtClean="0">
                <a:sym typeface="Symbol"/>
              </a:rPr>
              <a:t>Monotone Functions</a:t>
            </a:r>
          </a:p>
          <a:p>
            <a:pPr marL="0" indent="0">
              <a:buNone/>
            </a:pPr>
            <a:r>
              <a:rPr lang="en-US" sz="2800" dirty="0" smtClean="0">
                <a:sym typeface="Symbol"/>
              </a:rPr>
              <a:t>Not interesting. We can always add arbitrary elements to the output.</a:t>
            </a:r>
          </a:p>
          <a:p>
            <a:pPr marL="0" indent="0">
              <a:buNone/>
            </a:pPr>
            <a:endParaRPr lang="en-US" sz="2800" dirty="0">
              <a:sym typeface="Symbol"/>
            </a:endParaRPr>
          </a:p>
          <a:p>
            <a:pPr marL="0" indent="0">
              <a:buNone/>
            </a:pPr>
            <a:r>
              <a:rPr lang="en-US" sz="2800" b="1" u="sng" dirty="0" smtClean="0">
                <a:sym typeface="Symbol"/>
              </a:rPr>
              <a:t>Non-monotone Functions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Best previous approximation: ¼ - </a:t>
            </a:r>
            <a:r>
              <a:rPr lang="en-US" sz="2800" i="1" dirty="0" smtClean="0">
                <a:sym typeface="Symbol"/>
              </a:rPr>
              <a:t>o</a:t>
            </a:r>
            <a:r>
              <a:rPr lang="en-US" sz="2800" dirty="0" smtClean="0">
                <a:sym typeface="Symbol"/>
              </a:rPr>
              <a:t>(1). [</a:t>
            </a:r>
            <a:r>
              <a:rPr lang="en-US" sz="2800" dirty="0" err="1" smtClean="0">
                <a:sym typeface="Symbol"/>
              </a:rPr>
              <a:t>Vondrak</a:t>
            </a:r>
            <a:r>
              <a:rPr lang="en-US" sz="2800" dirty="0" smtClean="0">
                <a:sym typeface="Symbol"/>
              </a:rPr>
              <a:t> 2009]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877348" y="204269"/>
            <a:ext cx="943124" cy="1352523"/>
            <a:chOff x="7308304" y="741351"/>
            <a:chExt cx="943124" cy="1352523"/>
          </a:xfrm>
        </p:grpSpPr>
        <p:sp>
          <p:nvSpPr>
            <p:cNvPr id="5" name="Rectangle 4"/>
            <p:cNvSpPr/>
            <p:nvPr/>
          </p:nvSpPr>
          <p:spPr>
            <a:xfrm rot="785063">
              <a:off x="7308304" y="74135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1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 rot="21092541">
              <a:off x="7715704" y="79908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2</a:t>
              </a:r>
              <a:endPara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590329">
              <a:off x="7455261" y="1170544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/>
                  <a:solidFill>
                    <a:schemeClr val="accent3"/>
                  </a:solidFill>
                </a:rPr>
                <a:t>3</a:t>
              </a:r>
              <a:endParaRPr lang="en-US" sz="5400" b="1" dirty="0">
                <a:ln/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8102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Double Greedy Algorithm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u="sng" dirty="0" smtClean="0"/>
              <a:t>The Algorithm</a:t>
            </a:r>
          </a:p>
          <a:p>
            <a:r>
              <a:rPr lang="en-US" dirty="0" smtClean="0"/>
              <a:t>Based on the ½ approximation for unconstrained </a:t>
            </a:r>
            <a:r>
              <a:rPr lang="en-US" dirty="0" err="1" smtClean="0"/>
              <a:t>submodular</a:t>
            </a:r>
            <a:r>
              <a:rPr lang="en-US" dirty="0" smtClean="0"/>
              <a:t> maximization of [Buchbinder et al. 2012].</a:t>
            </a:r>
          </a:p>
          <a:p>
            <a:r>
              <a:rPr lang="en-US" dirty="0" smtClean="0"/>
              <a:t>Starts with two vectors: </a:t>
            </a:r>
            <a:r>
              <a:rPr lang="en-US" i="1" dirty="0" smtClean="0"/>
              <a:t>x</a:t>
            </a:r>
            <a:r>
              <a:rPr lang="en-US" dirty="0" smtClean="0"/>
              <a:t> = 1</a:t>
            </a:r>
            <a:r>
              <a:rPr lang="en-US" baseline="-25000" dirty="0" smtClean="0">
                <a:sym typeface="Symbol"/>
              </a:rPr>
              <a:t>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= 1</a:t>
            </a:r>
            <a:r>
              <a:rPr lang="en-US" i="1" baseline="-25000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vectors continuously evolve toward each other and satisfy:</a:t>
            </a:r>
          </a:p>
          <a:p>
            <a:pPr lvl="1"/>
            <a:r>
              <a:rPr lang="en-US" dirty="0" smtClean="0"/>
              <a:t>At time </a:t>
            </a:r>
            <a:r>
              <a:rPr lang="en-US" i="1" dirty="0" smtClean="0"/>
              <a:t>t</a:t>
            </a:r>
            <a:r>
              <a:rPr lang="en-US" dirty="0" smtClean="0"/>
              <a:t>, for every element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: </a:t>
            </a:r>
            <a:r>
              <a:rPr lang="en-US" i="1" dirty="0" err="1" smtClean="0">
                <a:sym typeface="Symbol"/>
              </a:rPr>
              <a:t>y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 –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 = 1 - 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.</a:t>
            </a:r>
          </a:p>
          <a:p>
            <a:pPr lvl="1"/>
            <a:r>
              <a:rPr lang="en-US" dirty="0" smtClean="0"/>
              <a:t>At time 1, </a:t>
            </a:r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dirty="0" smtClean="0"/>
              <a:t> is a feasible solution.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u="sng" dirty="0" smtClean="0"/>
              <a:t>Approximation Ratio – For Both Variants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endParaRPr lang="en-US" b="1" u="sng" dirty="0" smtClean="0"/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i="1" dirty="0" smtClean="0"/>
              <a:t>k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dirty="0" smtClean="0"/>
              <a:t>/2, both problems have an approximation ratio of ½, and this is tight.</a:t>
            </a:r>
            <a:endParaRPr lang="en-US" b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169986" name="Object 2"/>
          <p:cNvGraphicFramePr>
            <a:graphicFrameLocks noChangeAspect="1"/>
          </p:cNvGraphicFramePr>
          <p:nvPr/>
        </p:nvGraphicFramePr>
        <p:xfrm>
          <a:off x="3977934" y="5013176"/>
          <a:ext cx="1530170" cy="720080"/>
        </p:xfrm>
        <a:graphic>
          <a:graphicData uri="http://schemas.openxmlformats.org/presentationml/2006/ole">
            <p:oleObj spid="_x0000_s169986" name="Equation" r:id="rId3" imgW="1155600" imgH="545760" progId="Equation.3">
              <p:embed/>
            </p:oleObj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1043608" y="3193812"/>
            <a:ext cx="6207947" cy="1171292"/>
            <a:chOff x="1043608" y="3193812"/>
            <a:chExt cx="6207947" cy="1171292"/>
          </a:xfrm>
        </p:grpSpPr>
        <p:sp>
          <p:nvSpPr>
            <p:cNvPr id="7" name="Freeform 6"/>
            <p:cNvSpPr/>
            <p:nvPr/>
          </p:nvSpPr>
          <p:spPr>
            <a:xfrm>
              <a:off x="1388389" y="3356992"/>
              <a:ext cx="5847907" cy="418385"/>
            </a:xfrm>
            <a:custGeom>
              <a:avLst/>
              <a:gdLst>
                <a:gd name="connsiteX0" fmla="*/ 0 w 5847907"/>
                <a:gd name="connsiteY0" fmla="*/ 271129 h 634409"/>
                <a:gd name="connsiteX1" fmla="*/ 967562 w 5847907"/>
                <a:gd name="connsiteY1" fmla="*/ 37213 h 634409"/>
                <a:gd name="connsiteX2" fmla="*/ 2062716 w 5847907"/>
                <a:gd name="connsiteY2" fmla="*/ 356190 h 634409"/>
                <a:gd name="connsiteX3" fmla="*/ 3253562 w 5847907"/>
                <a:gd name="connsiteY3" fmla="*/ 377455 h 634409"/>
                <a:gd name="connsiteX4" fmla="*/ 3891516 w 5847907"/>
                <a:gd name="connsiteY4" fmla="*/ 579474 h 634409"/>
                <a:gd name="connsiteX5" fmla="*/ 4795283 w 5847907"/>
                <a:gd name="connsiteY5" fmla="*/ 47846 h 634409"/>
                <a:gd name="connsiteX6" fmla="*/ 5762846 w 5847907"/>
                <a:gd name="connsiteY6" fmla="*/ 292395 h 634409"/>
                <a:gd name="connsiteX7" fmla="*/ 5762846 w 5847907"/>
                <a:gd name="connsiteY7" fmla="*/ 292395 h 634409"/>
                <a:gd name="connsiteX8" fmla="*/ 5847907 w 5847907"/>
                <a:gd name="connsiteY8" fmla="*/ 324292 h 634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47907" h="634409">
                  <a:moveTo>
                    <a:pt x="0" y="271129"/>
                  </a:moveTo>
                  <a:cubicBezTo>
                    <a:pt x="311888" y="147082"/>
                    <a:pt x="623776" y="23036"/>
                    <a:pt x="967562" y="37213"/>
                  </a:cubicBezTo>
                  <a:cubicBezTo>
                    <a:pt x="1311348" y="51390"/>
                    <a:pt x="1681716" y="299483"/>
                    <a:pt x="2062716" y="356190"/>
                  </a:cubicBezTo>
                  <a:cubicBezTo>
                    <a:pt x="2443716" y="412897"/>
                    <a:pt x="2948762" y="340241"/>
                    <a:pt x="3253562" y="377455"/>
                  </a:cubicBezTo>
                  <a:cubicBezTo>
                    <a:pt x="3558362" y="414669"/>
                    <a:pt x="3634563" y="634409"/>
                    <a:pt x="3891516" y="579474"/>
                  </a:cubicBezTo>
                  <a:cubicBezTo>
                    <a:pt x="4148470" y="524539"/>
                    <a:pt x="4483395" y="95693"/>
                    <a:pt x="4795283" y="47846"/>
                  </a:cubicBezTo>
                  <a:cubicBezTo>
                    <a:pt x="5107171" y="0"/>
                    <a:pt x="5762846" y="292395"/>
                    <a:pt x="5762846" y="292395"/>
                  </a:cubicBezTo>
                  <a:lnTo>
                    <a:pt x="5762846" y="292395"/>
                  </a:lnTo>
                  <a:lnTo>
                    <a:pt x="5847907" y="324292"/>
                  </a:lnTo>
                </a:path>
              </a:pathLst>
            </a:cu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403648" y="3933056"/>
              <a:ext cx="5847907" cy="418385"/>
            </a:xfrm>
            <a:custGeom>
              <a:avLst/>
              <a:gdLst>
                <a:gd name="connsiteX0" fmla="*/ 0 w 5847907"/>
                <a:gd name="connsiteY0" fmla="*/ 271129 h 634409"/>
                <a:gd name="connsiteX1" fmla="*/ 967562 w 5847907"/>
                <a:gd name="connsiteY1" fmla="*/ 37213 h 634409"/>
                <a:gd name="connsiteX2" fmla="*/ 2062716 w 5847907"/>
                <a:gd name="connsiteY2" fmla="*/ 356190 h 634409"/>
                <a:gd name="connsiteX3" fmla="*/ 3253562 w 5847907"/>
                <a:gd name="connsiteY3" fmla="*/ 377455 h 634409"/>
                <a:gd name="connsiteX4" fmla="*/ 3891516 w 5847907"/>
                <a:gd name="connsiteY4" fmla="*/ 579474 h 634409"/>
                <a:gd name="connsiteX5" fmla="*/ 4795283 w 5847907"/>
                <a:gd name="connsiteY5" fmla="*/ 47846 h 634409"/>
                <a:gd name="connsiteX6" fmla="*/ 5762846 w 5847907"/>
                <a:gd name="connsiteY6" fmla="*/ 292395 h 634409"/>
                <a:gd name="connsiteX7" fmla="*/ 5762846 w 5847907"/>
                <a:gd name="connsiteY7" fmla="*/ 292395 h 634409"/>
                <a:gd name="connsiteX8" fmla="*/ 5847907 w 5847907"/>
                <a:gd name="connsiteY8" fmla="*/ 324292 h 634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47907" h="634409">
                  <a:moveTo>
                    <a:pt x="0" y="271129"/>
                  </a:moveTo>
                  <a:cubicBezTo>
                    <a:pt x="311888" y="147082"/>
                    <a:pt x="623776" y="23036"/>
                    <a:pt x="967562" y="37213"/>
                  </a:cubicBezTo>
                  <a:cubicBezTo>
                    <a:pt x="1311348" y="51390"/>
                    <a:pt x="1681716" y="299483"/>
                    <a:pt x="2062716" y="356190"/>
                  </a:cubicBezTo>
                  <a:cubicBezTo>
                    <a:pt x="2443716" y="412897"/>
                    <a:pt x="2948762" y="340241"/>
                    <a:pt x="3253562" y="377455"/>
                  </a:cubicBezTo>
                  <a:cubicBezTo>
                    <a:pt x="3558362" y="414669"/>
                    <a:pt x="3634563" y="634409"/>
                    <a:pt x="3891516" y="579474"/>
                  </a:cubicBezTo>
                  <a:cubicBezTo>
                    <a:pt x="4148470" y="524539"/>
                    <a:pt x="4483395" y="95693"/>
                    <a:pt x="4795283" y="47846"/>
                  </a:cubicBezTo>
                  <a:cubicBezTo>
                    <a:pt x="5107171" y="0"/>
                    <a:pt x="5762846" y="292395"/>
                    <a:pt x="5762846" y="292395"/>
                  </a:cubicBezTo>
                  <a:lnTo>
                    <a:pt x="5762846" y="292395"/>
                  </a:lnTo>
                  <a:lnTo>
                    <a:pt x="5847907" y="324292"/>
                  </a:lnTo>
                </a:path>
              </a:pathLst>
            </a:cu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43608" y="3841884"/>
              <a:ext cx="3401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/>
                <a:t>x</a:t>
              </a:r>
              <a:endParaRPr lang="en-US" sz="2800" i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43608" y="3193812"/>
              <a:ext cx="3449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/>
                <a:t>y</a:t>
              </a:r>
              <a:endParaRPr lang="en-US" sz="2800" i="1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267744" y="3429000"/>
              <a:ext cx="0" cy="504056"/>
            </a:xfrm>
            <a:prstGeom prst="line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245567" y="3409836"/>
              <a:ext cx="5982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1-</a:t>
              </a:r>
              <a:r>
                <a:rPr lang="en-US" sz="2800" i="1" dirty="0" smtClean="0"/>
                <a:t>t</a:t>
              </a:r>
              <a:endParaRPr lang="en-US" sz="2800" i="1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995936" y="3645024"/>
              <a:ext cx="0" cy="504056"/>
            </a:xfrm>
            <a:prstGeom prst="line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973759" y="3625860"/>
              <a:ext cx="5982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1-</a:t>
              </a:r>
              <a:r>
                <a:rPr lang="en-US" sz="2800" i="1" dirty="0" smtClean="0"/>
                <a:t>t</a:t>
              </a:r>
              <a:endParaRPr lang="en-US" sz="2800" i="1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228184" y="3448164"/>
              <a:ext cx="0" cy="504056"/>
            </a:xfrm>
            <a:prstGeom prst="line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206007" y="3429000"/>
              <a:ext cx="5982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1-</a:t>
              </a:r>
              <a:r>
                <a:rPr lang="en-US" sz="2800" i="1" dirty="0" smtClean="0"/>
                <a:t>t</a:t>
              </a:r>
              <a:endParaRPr lang="en-US" sz="2800" i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020272" y="332656"/>
            <a:ext cx="1800200" cy="1008112"/>
            <a:chOff x="6804248" y="260648"/>
            <a:chExt cx="2143857" cy="1152127"/>
          </a:xfrm>
        </p:grpSpPr>
        <p:pic>
          <p:nvPicPr>
            <p:cNvPr id="19" name="Picture 18" descr="MCBD07032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260648"/>
              <a:ext cx="1063737" cy="11521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9" descr="MCBD07032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884368" y="260648"/>
              <a:ext cx="1063737" cy="11521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Cardinality Constraint</a:t>
            </a:r>
          </a:p>
          <a:p>
            <a:r>
              <a:rPr lang="en-US" dirty="0" smtClean="0"/>
              <a:t>For a non-equality constraint:</a:t>
            </a:r>
          </a:p>
          <a:p>
            <a:pPr lvl="1"/>
            <a:r>
              <a:rPr lang="en-US" i="1" dirty="0" smtClean="0"/>
              <a:t>e</a:t>
            </a:r>
            <a:r>
              <a:rPr lang="en-US" baseline="30000" dirty="0" smtClean="0"/>
              <a:t>-1</a:t>
            </a:r>
            <a:r>
              <a:rPr lang="en-US" dirty="0" smtClean="0"/>
              <a:t> + </a:t>
            </a:r>
            <a:r>
              <a:rPr lang="en-US" i="1" dirty="0" smtClean="0">
                <a:sym typeface="Symbol"/>
              </a:rPr>
              <a:t></a:t>
            </a:r>
            <a:r>
              <a:rPr lang="en-US" dirty="0" smtClean="0">
                <a:sym typeface="Symbol"/>
              </a:rPr>
              <a:t> approximation, where </a:t>
            </a:r>
            <a:r>
              <a:rPr lang="en-US" i="1" dirty="0" smtClean="0">
                <a:sym typeface="Symbol"/>
              </a:rPr>
              <a:t></a:t>
            </a:r>
            <a:r>
              <a:rPr lang="en-US" dirty="0" smtClean="0">
                <a:sym typeface="Symbol"/>
              </a:rPr>
              <a:t> = 0.004.</a:t>
            </a:r>
          </a:p>
          <a:p>
            <a:pPr lvl="1"/>
            <a:r>
              <a:rPr lang="en-US" dirty="0" smtClean="0"/>
              <a:t>Proves that </a:t>
            </a:r>
            <a:r>
              <a:rPr lang="en-US" i="1" dirty="0" smtClean="0"/>
              <a:t>e</a:t>
            </a:r>
            <a:r>
              <a:rPr lang="en-US" baseline="30000" dirty="0" smtClean="0"/>
              <a:t>-1</a:t>
            </a:r>
            <a:r>
              <a:rPr lang="en-US" dirty="0" smtClean="0"/>
              <a:t> is not the right answer for the problem.</a:t>
            </a:r>
          </a:p>
          <a:p>
            <a:pPr lvl="1"/>
            <a:r>
              <a:rPr lang="en-US" dirty="0" smtClean="0"/>
              <a:t>Is </a:t>
            </a:r>
            <a:r>
              <a:rPr lang="en-US" i="1" dirty="0" smtClean="0"/>
              <a:t>e</a:t>
            </a:r>
            <a:r>
              <a:rPr lang="en-US" baseline="30000" dirty="0" smtClean="0"/>
              <a:t>-1</a:t>
            </a:r>
            <a:r>
              <a:rPr lang="en-US" dirty="0" smtClean="0"/>
              <a:t> the right answer for a general </a:t>
            </a:r>
            <a:r>
              <a:rPr lang="en-US" dirty="0" err="1" smtClean="0"/>
              <a:t>matroid</a:t>
            </a:r>
            <a:r>
              <a:rPr lang="en-US" dirty="0" smtClean="0"/>
              <a:t> independence constraint?</a:t>
            </a:r>
            <a:endParaRPr lang="en-US" baseline="30000" dirty="0" smtClean="0"/>
          </a:p>
          <a:p>
            <a:r>
              <a:rPr lang="en-US" dirty="0" smtClean="0"/>
              <a:t>For an equality constraint:</a:t>
            </a:r>
          </a:p>
          <a:p>
            <a:pPr lvl="1"/>
            <a:r>
              <a:rPr lang="en-US" dirty="0" smtClean="0"/>
              <a:t>A fast algorithm with an approximation ratio depending on </a:t>
            </a:r>
            <a:r>
              <a:rPr lang="en-US" i="1" dirty="0" smtClean="0"/>
              <a:t>k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dirty="0" smtClean="0"/>
              <a:t>. It always achieves at least 0.266-approximation.</a:t>
            </a:r>
          </a:p>
          <a:p>
            <a:pPr lvl="1"/>
            <a:r>
              <a:rPr lang="en-US" dirty="0" smtClean="0"/>
              <a:t>For every ratio </a:t>
            </a:r>
            <a:r>
              <a:rPr lang="en-US" i="1" dirty="0" smtClean="0"/>
              <a:t>k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dirty="0" smtClean="0"/>
              <a:t> one of our algorithms achieves at least 0.356-approximation.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u="sng" dirty="0" smtClean="0"/>
              <a:t>Fast Algorithms for General </a:t>
            </a:r>
            <a:r>
              <a:rPr lang="en-US" b="1" u="sng" dirty="0" err="1" smtClean="0"/>
              <a:t>Matroid</a:t>
            </a:r>
            <a:r>
              <a:rPr lang="en-US" b="1" u="sng" dirty="0" smtClean="0"/>
              <a:t> Constraint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State of the art approximation ratio for a general </a:t>
            </a:r>
            <a:r>
              <a:rPr lang="en-US" dirty="0" err="1" smtClean="0"/>
              <a:t>matroid</a:t>
            </a:r>
            <a:r>
              <a:rPr lang="en-US" dirty="0" smtClean="0"/>
              <a:t> constraint: </a:t>
            </a:r>
            <a:r>
              <a:rPr lang="en-US" i="1" dirty="0" smtClean="0"/>
              <a:t>e</a:t>
            </a:r>
            <a:r>
              <a:rPr lang="en-US" baseline="30000" dirty="0" smtClean="0"/>
              <a:t>-1</a:t>
            </a:r>
            <a:r>
              <a:rPr lang="en-US" dirty="0" smtClean="0"/>
              <a:t> – </a:t>
            </a:r>
            <a:r>
              <a:rPr lang="en-US" i="1" dirty="0" smtClean="0"/>
              <a:t>o</a:t>
            </a:r>
            <a:r>
              <a:rPr lang="en-US" dirty="0" smtClean="0"/>
              <a:t>(1).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8943524"/>
              </p:ext>
            </p:extLst>
          </p:nvPr>
        </p:nvGraphicFramePr>
        <p:xfrm>
          <a:off x="1781690" y="4725144"/>
          <a:ext cx="545460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/>
                <a:gridCol w="18182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Approximation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Complexity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O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err="1" smtClean="0"/>
                        <a:t>nk</a:t>
                      </a:r>
                      <a:r>
                        <a:rPr lang="en-US" i="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(1-</a:t>
                      </a:r>
                      <a:r>
                        <a:rPr lang="en-US" i="1" dirty="0" smtClean="0"/>
                        <a:t>e</a:t>
                      </a:r>
                      <a:r>
                        <a:rPr lang="en-US" i="1" baseline="30000" dirty="0" smtClean="0"/>
                        <a:t>2</a:t>
                      </a:r>
                      <a:r>
                        <a:rPr lang="en-US" i="0" baseline="0" dirty="0" smtClean="0"/>
                        <a:t>) / 2 – </a:t>
                      </a:r>
                      <a:r>
                        <a:rPr lang="el-GR" i="1" baseline="0" dirty="0" smtClean="0"/>
                        <a:t>ε</a:t>
                      </a:r>
                      <a:r>
                        <a:rPr lang="en-US" i="0" baseline="0" dirty="0" smtClean="0"/>
                        <a:t> &gt; 0.283</a:t>
                      </a:r>
                      <a:endParaRPr lang="en-US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O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err="1" smtClean="0"/>
                        <a:t>nk</a:t>
                      </a:r>
                      <a:r>
                        <a:rPr lang="en-US" i="1" dirty="0" smtClean="0"/>
                        <a:t> + k</a:t>
                      </a:r>
                      <a:r>
                        <a:rPr lang="el-GR" i="1" baseline="30000" dirty="0" smtClean="0"/>
                        <a:t>ω</a:t>
                      </a:r>
                      <a:r>
                        <a:rPr lang="en-US" i="0" baseline="30000" dirty="0" smtClean="0"/>
                        <a:t>+1</a:t>
                      </a:r>
                      <a:r>
                        <a:rPr lang="en-US" i="0" baseline="0" dirty="0" smtClean="0"/>
                        <a:t>)</a:t>
                      </a:r>
                      <a:endParaRPr lang="en-US" i="0" baseline="300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4650" name="Picture 26" descr="C:\Users\feldman\AppData\Local\Microsoft\Windows\Temporary Internet Files\Content.IE5\RS8LGVMB\MC90043478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0"/>
            <a:ext cx="1490350" cy="149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1503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12776"/>
            <a:ext cx="8032406" cy="525658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Cardinality Constraint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approximability</a:t>
            </a:r>
            <a:r>
              <a:rPr lang="en-US" dirty="0" smtClean="0"/>
              <a:t> depends on </a:t>
            </a:r>
            <a:r>
              <a:rPr lang="en-US" i="1" dirty="0" smtClean="0"/>
              <a:t>k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For </a:t>
            </a:r>
            <a:r>
              <a:rPr lang="en-US" i="1" dirty="0" smtClean="0"/>
              <a:t>k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dirty="0" smtClean="0"/>
              <a:t> = 0.5, we have 0.5 approximation.</a:t>
            </a:r>
          </a:p>
          <a:p>
            <a:pPr lvl="2"/>
            <a:r>
              <a:rPr lang="en-US" dirty="0" smtClean="0"/>
              <a:t>For small </a:t>
            </a:r>
            <a:r>
              <a:rPr lang="en-US" i="1" dirty="0" smtClean="0"/>
              <a:t>k</a:t>
            </a:r>
            <a:r>
              <a:rPr lang="en-US" dirty="0" smtClean="0"/>
              <a:t>’s, one cannot beat 0.491 [</a:t>
            </a:r>
            <a:r>
              <a:rPr lang="en-US" dirty="0" err="1"/>
              <a:t>Oveis</a:t>
            </a:r>
            <a:r>
              <a:rPr lang="en-US" dirty="0"/>
              <a:t> </a:t>
            </a:r>
            <a:r>
              <a:rPr lang="en-US" dirty="0" err="1" smtClean="0"/>
              <a:t>Gharan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   </a:t>
            </a:r>
            <a:r>
              <a:rPr lang="en-US" dirty="0" err="1" smtClean="0"/>
              <a:t>Vondrak</a:t>
            </a:r>
            <a:r>
              <a:rPr lang="en-US" dirty="0" smtClean="0"/>
              <a:t> </a:t>
            </a:r>
            <a:r>
              <a:rPr lang="en-US" dirty="0"/>
              <a:t>11]</a:t>
            </a:r>
            <a:endParaRPr lang="en-US" dirty="0" smtClean="0"/>
          </a:p>
          <a:p>
            <a:pPr lvl="1"/>
            <a:r>
              <a:rPr lang="en-US" dirty="0" smtClean="0"/>
              <a:t>What is the correct approximation ratio for a given </a:t>
            </a:r>
            <a:r>
              <a:rPr lang="en-US" i="1" dirty="0" smtClean="0"/>
              <a:t>k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Fast Algorithms</a:t>
            </a:r>
          </a:p>
          <a:p>
            <a:pPr lvl="1"/>
            <a:r>
              <a:rPr lang="en-US" dirty="0" smtClean="0"/>
              <a:t>Finding fast algorithms for more involved constraints.</a:t>
            </a:r>
          </a:p>
          <a:p>
            <a:pPr lvl="1"/>
            <a:r>
              <a:rPr lang="en-US" dirty="0" smtClean="0"/>
              <a:t>Beating </a:t>
            </a:r>
            <a:r>
              <a:rPr lang="en-US" i="1" dirty="0" smtClean="0"/>
              <a:t>e</a:t>
            </a:r>
            <a:r>
              <a:rPr lang="en-US" baseline="30000" dirty="0" smtClean="0"/>
              <a:t>-1</a:t>
            </a:r>
            <a:r>
              <a:rPr lang="en-US" dirty="0" smtClean="0"/>
              <a:t> using a fast algorithm:</a:t>
            </a:r>
          </a:p>
          <a:p>
            <a:pPr lvl="2"/>
            <a:r>
              <a:rPr lang="en-US" dirty="0" smtClean="0"/>
              <a:t>Even for </a:t>
            </a:r>
            <a:r>
              <a:rPr lang="en-US" i="1" dirty="0" smtClean="0"/>
              <a:t>k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dirty="0" smtClean="0"/>
              <a:t>/2.</a:t>
            </a:r>
          </a:p>
          <a:p>
            <a:pPr lvl="1"/>
            <a:r>
              <a:rPr lang="en-US" dirty="0" smtClean="0"/>
              <a:t>Even faster algorithms:</a:t>
            </a:r>
          </a:p>
          <a:p>
            <a:pPr lvl="2"/>
            <a:r>
              <a:rPr lang="en-US" dirty="0" smtClean="0"/>
              <a:t>For monotone functions there is a 1 – 1/</a:t>
            </a:r>
            <a:r>
              <a:rPr lang="en-US" i="1" dirty="0" smtClean="0"/>
              <a:t>e – </a:t>
            </a:r>
            <a:r>
              <a:rPr lang="el-GR" i="1" dirty="0" smtClean="0"/>
              <a:t>ε</a:t>
            </a:r>
            <a:r>
              <a:rPr lang="en-US" dirty="0" smtClean="0"/>
              <a:t> approximation using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l-GR" i="1" dirty="0" smtClean="0"/>
              <a:t>ε</a:t>
            </a:r>
            <a:r>
              <a:rPr lang="en-US" baseline="30000" dirty="0" smtClean="0"/>
              <a:t>-1</a:t>
            </a:r>
            <a:r>
              <a:rPr lang="en-US" dirty="0" smtClean="0"/>
              <a:t>log (</a:t>
            </a:r>
            <a:r>
              <a:rPr lang="en-US" i="1" dirty="0" smtClean="0"/>
              <a:t>n</a:t>
            </a:r>
            <a:r>
              <a:rPr lang="en-US" dirty="0" smtClean="0"/>
              <a:t> / </a:t>
            </a:r>
            <a:r>
              <a:rPr lang="el-GR" i="1" dirty="0" smtClean="0"/>
              <a:t>ε</a:t>
            </a:r>
            <a:r>
              <a:rPr lang="en-US" dirty="0" smtClean="0"/>
              <a:t>)) oracle queries. [</a:t>
            </a:r>
            <a:r>
              <a:rPr lang="en-US" dirty="0" err="1" smtClean="0"/>
              <a:t>Ashwinkumar</a:t>
            </a:r>
            <a:r>
              <a:rPr lang="en-US" dirty="0" smtClean="0"/>
              <a:t> and </a:t>
            </a:r>
            <a:r>
              <a:rPr lang="en-US" dirty="0" err="1" smtClean="0"/>
              <a:t>Vondrak</a:t>
            </a:r>
            <a:r>
              <a:rPr lang="en-US" dirty="0" smtClean="0"/>
              <a:t> 14]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2291" name="Picture 3" descr="C:\Documents and Settings\moranfe\Local Settings\Temporary Internet Files\Content.IE5\YDMMG3SK\MCj0434826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7100" y="285728"/>
            <a:ext cx="1103332" cy="1103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7930" y="2025422"/>
            <a:ext cx="8697189" cy="26997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>
                <a:gd name="adj" fmla="val 24758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Questions?</a:t>
            </a:r>
            <a:endParaRPr lang="en-US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4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924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Definition</a:t>
            </a:r>
          </a:p>
          <a:p>
            <a:pPr marL="0" indent="0">
              <a:buNone/>
            </a:pPr>
            <a:r>
              <a:rPr lang="en-US" dirty="0" smtClean="0"/>
              <a:t>Given a ground set </a:t>
            </a:r>
            <a:r>
              <a:rPr lang="en-US" i="1" dirty="0" smtClean="0"/>
              <a:t>N</a:t>
            </a:r>
            <a:r>
              <a:rPr lang="en-US" dirty="0" smtClean="0"/>
              <a:t>, a set function </a:t>
            </a:r>
            <a:r>
              <a:rPr lang="en-US" i="1" dirty="0" smtClean="0"/>
              <a:t>f </a:t>
            </a:r>
            <a:r>
              <a:rPr lang="en-US" dirty="0" smtClean="0"/>
              <a:t>: 2</a:t>
            </a:r>
            <a:r>
              <a:rPr lang="en-US" i="1" baseline="30000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Wingdings" pitchFamily="2" charset="2"/>
              </a:rPr>
              <a:t> assigns a number to every subset of the ground set.</a:t>
            </a:r>
          </a:p>
          <a:p>
            <a:pPr marL="0" indent="0">
              <a:buNone/>
            </a:pPr>
            <a:endParaRPr lang="en-US" i="1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b="1" u="sng" dirty="0" smtClean="0">
                <a:sym typeface="Wingdings" pitchFamily="2" charset="2"/>
              </a:rPr>
              <a:t>Notation</a:t>
            </a:r>
          </a:p>
          <a:p>
            <a:pPr marL="0" indent="0">
              <a:buNone/>
            </a:pPr>
            <a:r>
              <a:rPr lang="en-US" dirty="0" smtClean="0"/>
              <a:t>Given a set </a:t>
            </a:r>
            <a:r>
              <a:rPr lang="en-US" i="1" dirty="0" smtClean="0"/>
              <a:t>A</a:t>
            </a:r>
            <a:r>
              <a:rPr lang="en-US" dirty="0" smtClean="0"/>
              <a:t>, and an elements 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i="1" baseline="-25000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is the marginal contribution of </a:t>
            </a:r>
            <a:r>
              <a:rPr lang="en-US" i="1" dirty="0" smtClean="0"/>
              <a:t>u</a:t>
            </a:r>
            <a:r>
              <a:rPr lang="en-US" dirty="0" smtClean="0"/>
              <a:t> to </a:t>
            </a:r>
            <a:r>
              <a:rPr lang="en-US" i="1" dirty="0" smtClean="0"/>
              <a:t>A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endParaRPr lang="en-US" dirty="0" smtClean="0">
              <a:sym typeface="Symbol"/>
            </a:endParaRPr>
          </a:p>
          <a:p>
            <a:pPr marL="514350" indent="-514350">
              <a:buNone/>
            </a:pPr>
            <a:endParaRPr lang="en-US" dirty="0" smtClean="0">
              <a:sym typeface="Symbol"/>
            </a:endParaRPr>
          </a:p>
          <a:p>
            <a:pPr marL="514350" indent="-514350">
              <a:buNone/>
            </a:pPr>
            <a:r>
              <a:rPr lang="en-US" b="1" u="sng" smtClean="0">
                <a:sym typeface="Symbol"/>
              </a:rPr>
              <a:t>Properties a Set Functions May Have</a:t>
            </a:r>
            <a:endParaRPr lang="en-US" b="1" u="sng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Non negativity:</a:t>
            </a:r>
          </a:p>
          <a:p>
            <a:pPr lvl="0"/>
            <a:r>
              <a:rPr lang="en-US" dirty="0" err="1" smtClean="0"/>
              <a:t>Monotonicity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Submodularity</a:t>
            </a:r>
            <a:r>
              <a:rPr lang="en-US" dirty="0" smtClean="0"/>
              <a:t>:</a:t>
            </a:r>
          </a:p>
          <a:p>
            <a:endParaRPr lang="en-US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4" descr="auction-hamm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260648"/>
            <a:ext cx="1624012" cy="1298575"/>
          </a:xfrm>
          <a:prstGeom prst="rect">
            <a:avLst/>
          </a:prstGeom>
          <a:noFill/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1782453"/>
              </p:ext>
            </p:extLst>
          </p:nvPr>
        </p:nvGraphicFramePr>
        <p:xfrm>
          <a:off x="2887663" y="4920208"/>
          <a:ext cx="3419475" cy="381000"/>
        </p:xfrm>
        <a:graphic>
          <a:graphicData uri="http://schemas.openxmlformats.org/presentationml/2006/ole">
            <p:oleObj spid="_x0000_s79395" name="Equation" r:id="rId4" imgW="1930320" imgH="215640" progId="Equation.3">
              <p:embed/>
            </p:oleObj>
          </a:graphicData>
        </a:graphic>
      </p:graphicFrame>
      <p:graphicFrame>
        <p:nvGraphicFramePr>
          <p:cNvPr id="79397" name="Object 549"/>
          <p:cNvGraphicFramePr>
            <a:graphicFrameLocks noChangeAspect="1"/>
          </p:cNvGraphicFramePr>
          <p:nvPr/>
        </p:nvGraphicFramePr>
        <p:xfrm>
          <a:off x="3060700" y="3429000"/>
          <a:ext cx="2933700" cy="406400"/>
        </p:xfrm>
        <a:graphic>
          <a:graphicData uri="http://schemas.openxmlformats.org/presentationml/2006/ole">
            <p:oleObj spid="_x0000_s79397" name="Equation" r:id="rId5" imgW="1612900" imgH="2286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552" y="5889466"/>
            <a:ext cx="36004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sets 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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  </a:t>
            </a:r>
            <a:r>
              <a:rPr lang="en-US" sz="2000" i="1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, and </a:t>
            </a:r>
            <a:r>
              <a:rPr lang="en-US" sz="2000" i="1" dirty="0" smtClean="0">
                <a:sym typeface="Symbol"/>
              </a:rPr>
              <a:t>u</a:t>
            </a:r>
            <a:r>
              <a:rPr lang="en-US" sz="2000" dirty="0" smtClean="0">
                <a:sym typeface="Symbol"/>
              </a:rPr>
              <a:t> 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:</a:t>
            </a:r>
          </a:p>
          <a:p>
            <a:pPr algn="ctr"/>
            <a:r>
              <a:rPr lang="en-US" sz="2000" i="1" dirty="0" err="1" smtClean="0">
                <a:sym typeface="Symbol"/>
              </a:rPr>
              <a:t>f</a:t>
            </a:r>
            <a:r>
              <a:rPr lang="en-US" sz="2000" i="1" baseline="-25000" dirty="0" err="1" smtClean="0">
                <a:sym typeface="Symbol"/>
              </a:rPr>
              <a:t>u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)  </a:t>
            </a:r>
            <a:r>
              <a:rPr lang="en-US" sz="2000" i="1" dirty="0" err="1" smtClean="0">
                <a:sym typeface="Symbol"/>
              </a:rPr>
              <a:t>f</a:t>
            </a:r>
            <a:r>
              <a:rPr lang="en-US" sz="2000" i="1" baseline="-25000" dirty="0" err="1" smtClean="0">
                <a:sym typeface="Symbol"/>
              </a:rPr>
              <a:t>u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932040" y="5889466"/>
            <a:ext cx="36004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sets </a:t>
            </a:r>
            <a:r>
              <a:rPr lang="en-US" sz="2000" i="1" dirty="0" smtClean="0"/>
              <a:t>A</a:t>
            </a:r>
            <a:r>
              <a:rPr lang="en-US" sz="2000" dirty="0" smtClean="0"/>
              <a:t>,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  </a:t>
            </a:r>
            <a:r>
              <a:rPr lang="en-US" sz="2000" i="1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:</a:t>
            </a:r>
          </a:p>
          <a:p>
            <a:pPr algn="ctr"/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) + </a:t>
            </a:r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)  </a:t>
            </a:r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 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) + </a:t>
            </a:r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 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)</a:t>
            </a:r>
            <a:endParaRPr lang="en-US" sz="2000" dirty="0" smtClean="0"/>
          </a:p>
        </p:txBody>
      </p:sp>
      <p:sp>
        <p:nvSpPr>
          <p:cNvPr id="12" name="Left-Right Arrow 11"/>
          <p:cNvSpPr/>
          <p:nvPr/>
        </p:nvSpPr>
        <p:spPr>
          <a:xfrm>
            <a:off x="4211960" y="6033482"/>
            <a:ext cx="648072" cy="36004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398" name="Object 550"/>
          <p:cNvGraphicFramePr>
            <a:graphicFrameLocks noChangeAspect="1"/>
          </p:cNvGraphicFramePr>
          <p:nvPr/>
        </p:nvGraphicFramePr>
        <p:xfrm>
          <a:off x="3343275" y="4620220"/>
          <a:ext cx="2406650" cy="382587"/>
        </p:xfrm>
        <a:graphic>
          <a:graphicData uri="http://schemas.openxmlformats.org/presentationml/2006/ole">
            <p:oleObj spid="_x0000_s79398" name="Equation" r:id="rId6" imgW="13586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Where can One Find </a:t>
            </a:r>
            <a:r>
              <a:rPr lang="en-US" sz="2800" dirty="0" err="1" smtClean="0"/>
              <a:t>Submodular</a:t>
            </a:r>
            <a:r>
              <a:rPr lang="en-US" sz="2800" dirty="0" smtClean="0"/>
              <a:t> Set Functions?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In Combinatorial Settings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In Applicative Settings</a:t>
            </a:r>
          </a:p>
          <a:p>
            <a:pPr marL="266700" indent="-266700"/>
            <a:r>
              <a:rPr lang="en-US" dirty="0" smtClean="0"/>
              <a:t>Utility/cost functions in economics (economy of scale).</a:t>
            </a:r>
          </a:p>
          <a:p>
            <a:pPr marL="266700" indent="-266700"/>
            <a:r>
              <a:rPr lang="en-US" dirty="0" smtClean="0"/>
              <a:t>Influence of a set of users in a social network.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5445214"/>
              </p:ext>
            </p:extLst>
          </p:nvPr>
        </p:nvGraphicFramePr>
        <p:xfrm>
          <a:off x="539552" y="1838320"/>
          <a:ext cx="8064896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Ground Set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Submodular</a:t>
                      </a:r>
                      <a:r>
                        <a:rPr lang="en-US" sz="2200" dirty="0" smtClean="0"/>
                        <a:t> Function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Nodes</a:t>
                      </a:r>
                      <a:r>
                        <a:rPr lang="en-US" sz="2200" baseline="0" dirty="0" smtClean="0"/>
                        <a:t> of a graph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The number</a:t>
                      </a:r>
                      <a:r>
                        <a:rPr lang="en-US" sz="2200" baseline="0" dirty="0" smtClean="0"/>
                        <a:t> of edges leaving a set of nodes.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Collection of sets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The</a:t>
                      </a:r>
                      <a:r>
                        <a:rPr lang="en-US" sz="2200" baseline="0" dirty="0" smtClean="0"/>
                        <a:t> number of elements in the union of a sub-collection.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Maximization Subject to a Cardinality Constraint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8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/>
              <a:t>Instance</a:t>
            </a:r>
          </a:p>
          <a:p>
            <a:pPr marL="0" indent="0">
              <a:buNone/>
            </a:pPr>
            <a:r>
              <a:rPr lang="en-US" dirty="0"/>
              <a:t>A non-negative </a:t>
            </a:r>
            <a:r>
              <a:rPr lang="en-US" dirty="0" err="1"/>
              <a:t>submodular</a:t>
            </a:r>
            <a:r>
              <a:rPr lang="en-US" dirty="0"/>
              <a:t> function </a:t>
            </a:r>
            <a:r>
              <a:rPr lang="en-US" i="1" dirty="0"/>
              <a:t>f</a:t>
            </a:r>
            <a:r>
              <a:rPr lang="en-US" dirty="0"/>
              <a:t> : 2</a:t>
            </a:r>
            <a:r>
              <a:rPr lang="en-US" i="1" baseline="30000" dirty="0"/>
              <a:t>N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and an integer </a:t>
            </a:r>
            <a:r>
              <a:rPr lang="en-US" i="1" dirty="0" smtClean="0">
                <a:sym typeface="Wingdings" pitchFamily="2" charset="2"/>
              </a:rPr>
              <a:t>k</a:t>
            </a:r>
            <a:r>
              <a:rPr lang="en-US" dirty="0" smtClean="0">
                <a:sym typeface="Wingdings" pitchFamily="2" charset="2"/>
              </a:rPr>
              <a:t>. </a:t>
            </a:r>
            <a:endParaRPr lang="en-US" dirty="0">
              <a:sym typeface="Wingdings" pitchFamily="2" charset="2"/>
            </a:endParaRP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b="1" u="sng" dirty="0">
                <a:sym typeface="Wingdings" pitchFamily="2" charset="2"/>
              </a:rPr>
              <a:t>Objective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Find a subset </a:t>
            </a: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sym typeface="Symbol"/>
              </a:rPr>
              <a:t> </a:t>
            </a:r>
            <a:r>
              <a:rPr lang="en-US" i="1" dirty="0">
                <a:sym typeface="Symbol"/>
              </a:rPr>
              <a:t>N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of size </a:t>
            </a:r>
            <a:r>
              <a:rPr lang="en-US" u="sng" dirty="0" smtClean="0">
                <a:sym typeface="Symbol"/>
              </a:rPr>
              <a:t>at most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maximizing 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S</a:t>
            </a:r>
            <a:r>
              <a:rPr lang="en-US" dirty="0">
                <a:sym typeface="Symbol"/>
              </a:rPr>
              <a:t>).</a:t>
            </a:r>
          </a:p>
          <a:p>
            <a:pPr>
              <a:buNone/>
            </a:pPr>
            <a:endParaRPr lang="en-US" dirty="0">
              <a:sym typeface="Symbol"/>
            </a:endParaRPr>
          </a:p>
          <a:p>
            <a:pPr>
              <a:buNone/>
            </a:pPr>
            <a:r>
              <a:rPr lang="en-US" b="1" u="sng" dirty="0" smtClean="0">
                <a:sym typeface="Symbol"/>
              </a:rPr>
              <a:t>Accessing the Function</a:t>
            </a:r>
          </a:p>
          <a:p>
            <a:r>
              <a:rPr lang="en-US" dirty="0" smtClean="0">
                <a:sym typeface="Symbol"/>
              </a:rPr>
              <a:t>A representation of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 can be exponential in the size of the ground set.</a:t>
            </a:r>
          </a:p>
          <a:p>
            <a:r>
              <a:rPr lang="en-US" dirty="0" smtClean="0">
                <a:sym typeface="Symbol"/>
              </a:rPr>
              <a:t>The algorithm has access to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 via an oracle.</a:t>
            </a:r>
          </a:p>
          <a:p>
            <a:r>
              <a:rPr lang="en-US" dirty="0" smtClean="0">
                <a:sym typeface="Symbol"/>
              </a:rPr>
              <a:t>Value Oracle – given a set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returns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877348" y="204269"/>
            <a:ext cx="943124" cy="1352523"/>
            <a:chOff x="7308304" y="741351"/>
            <a:chExt cx="943124" cy="1352523"/>
          </a:xfrm>
        </p:grpSpPr>
        <p:sp>
          <p:nvSpPr>
            <p:cNvPr id="5" name="Rectangle 4"/>
            <p:cNvSpPr/>
            <p:nvPr/>
          </p:nvSpPr>
          <p:spPr>
            <a:xfrm rot="785063">
              <a:off x="7308304" y="74135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1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 rot="21092541">
              <a:off x="7715704" y="79908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2</a:t>
              </a:r>
              <a:endPara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590329">
              <a:off x="7455261" y="1170544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/>
                  <a:solidFill>
                    <a:schemeClr val="accent3"/>
                  </a:solidFill>
                </a:rPr>
                <a:t>3</a:t>
              </a:r>
              <a:endParaRPr lang="en-US" sz="5400" b="1" dirty="0">
                <a:ln/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61520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(Classical) Greedy Algorithm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The Algorithm</a:t>
            </a:r>
          </a:p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i="1" dirty="0" smtClean="0"/>
              <a:t>k</a:t>
            </a:r>
            <a:r>
              <a:rPr lang="en-US" dirty="0" smtClean="0"/>
              <a:t> iterations. In each iteration pick the element with the maximum marginal contribution.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More Formally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 .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For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1 to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do: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Let 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be the element maximizing: 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sz="2400" i="1" baseline="-50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i-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Let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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i-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 {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}.</a:t>
            </a:r>
            <a:endParaRPr lang="en-US" dirty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Return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i="1" baseline="-25000" dirty="0">
              <a:sym typeface="Symbol"/>
            </a:endParaRPr>
          </a:p>
          <a:p>
            <a:pPr marL="0" indent="0">
              <a:buNone/>
            </a:pPr>
            <a:endParaRPr lang="en-US" baseline="-25000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 descr="MCBD0703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5288" y="260649"/>
            <a:ext cx="1063737" cy="115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36" y="1556793"/>
            <a:ext cx="8253489" cy="1368151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5536" y="3284985"/>
            <a:ext cx="8253489" cy="2880319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29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Greedy Achieves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125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For Monotone Functions</a:t>
            </a:r>
            <a:endParaRPr lang="en-US" b="1" u="sng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100" dirty="0"/>
              <a:t>1-1/</a:t>
            </a:r>
            <a:r>
              <a:rPr lang="en-US" sz="3100" i="1" dirty="0"/>
              <a:t>e</a:t>
            </a:r>
            <a:r>
              <a:rPr lang="en-US" sz="3100" dirty="0"/>
              <a:t> </a:t>
            </a:r>
            <a:r>
              <a:rPr lang="en-US" sz="3100" dirty="0" smtClean="0"/>
              <a:t>approximation </a:t>
            </a:r>
            <a:r>
              <a:rPr lang="en-US" sz="3100" dirty="0"/>
              <a:t>[</a:t>
            </a:r>
            <a:r>
              <a:rPr lang="en-US" sz="3100" dirty="0" err="1"/>
              <a:t>Nemhauser</a:t>
            </a:r>
            <a:r>
              <a:rPr lang="en-US" sz="3100" dirty="0"/>
              <a:t> et al. 78</a:t>
            </a:r>
            <a:r>
              <a:rPr lang="en-US" sz="3100" dirty="0" smtClean="0"/>
              <a:t>].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100" dirty="0" smtClean="0"/>
              <a:t>Match a hardness of </a:t>
            </a:r>
            <a:r>
              <a:rPr lang="en-US" sz="3100" dirty="0"/>
              <a:t>[</a:t>
            </a:r>
            <a:r>
              <a:rPr lang="en-US" sz="3100" dirty="0" err="1"/>
              <a:t>Nemhauser</a:t>
            </a:r>
            <a:r>
              <a:rPr lang="en-US" sz="3100" dirty="0"/>
              <a:t> et al. 78</a:t>
            </a:r>
            <a:r>
              <a:rPr lang="en-US" sz="3100" dirty="0" smtClean="0"/>
              <a:t>]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100" dirty="0" smtClean="0">
                <a:sym typeface="Wingdings" pitchFamily="2" charset="2"/>
              </a:rPr>
              <a:t>Time complexity: </a:t>
            </a:r>
            <a:r>
              <a:rPr lang="en-US" sz="3100" i="1" dirty="0" smtClean="0">
                <a:sym typeface="Wingdings" pitchFamily="2" charset="2"/>
              </a:rPr>
              <a:t>O</a:t>
            </a:r>
            <a:r>
              <a:rPr lang="en-US" sz="3100" dirty="0" smtClean="0">
                <a:sym typeface="Wingdings" pitchFamily="2" charset="2"/>
              </a:rPr>
              <a:t>(</a:t>
            </a:r>
            <a:r>
              <a:rPr lang="en-US" sz="3100" i="1" dirty="0" err="1" smtClean="0">
                <a:sym typeface="Wingdings" pitchFamily="2" charset="2"/>
              </a:rPr>
              <a:t>nk</a:t>
            </a:r>
            <a:r>
              <a:rPr lang="en-US" sz="3100" dirty="0" smtClean="0">
                <a:sym typeface="Wingdings" pitchFamily="2" charset="2"/>
              </a:rPr>
              <a:t>)</a:t>
            </a:r>
          </a:p>
          <a:p>
            <a:pPr marL="342900" lvl="1" indent="-342900">
              <a:buNone/>
            </a:pPr>
            <a:endParaRPr lang="en-US" sz="3100" dirty="0" smtClean="0">
              <a:sym typeface="Wingdings" pitchFamily="2" charset="2"/>
            </a:endParaRPr>
          </a:p>
          <a:p>
            <a:pPr marL="342900" lvl="1" indent="-342900">
              <a:buNone/>
            </a:pPr>
            <a:r>
              <a:rPr lang="en-US" sz="3100" b="1" u="sng" dirty="0" smtClean="0">
                <a:sym typeface="Wingdings" pitchFamily="2" charset="2"/>
              </a:rPr>
              <a:t>For Non-Monotone Functions</a:t>
            </a:r>
          </a:p>
          <a:p>
            <a:r>
              <a:rPr lang="en-US" dirty="0" smtClean="0"/>
              <a:t>Same time complexity.</a:t>
            </a:r>
          </a:p>
          <a:p>
            <a:r>
              <a:rPr lang="en-US" dirty="0" smtClean="0"/>
              <a:t>No constant approximation ratio.</a:t>
            </a:r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Recent Results for Non-</a:t>
            </a:r>
            <a:r>
              <a:rPr lang="en-US" b="1" u="sng" dirty="0" err="1" smtClean="0"/>
              <a:t>Motone</a:t>
            </a:r>
            <a:r>
              <a:rPr lang="en-US" b="1" u="sng" dirty="0" smtClean="0"/>
              <a:t> Functions</a:t>
            </a:r>
          </a:p>
          <a:p>
            <a:r>
              <a:rPr lang="en-US" dirty="0" smtClean="0"/>
              <a:t>0.325 approx. (simulated annealing) [</a:t>
            </a:r>
            <a:r>
              <a:rPr lang="en-US" dirty="0" err="1" smtClean="0"/>
              <a:t>Oveis</a:t>
            </a:r>
            <a:r>
              <a:rPr lang="en-US" dirty="0" smtClean="0"/>
              <a:t> </a:t>
            </a:r>
            <a:r>
              <a:rPr lang="en-US" dirty="0" err="1" smtClean="0"/>
              <a:t>Gharan</a:t>
            </a:r>
            <a:r>
              <a:rPr lang="en-US" dirty="0" smtClean="0"/>
              <a:t> and </a:t>
            </a:r>
            <a:r>
              <a:rPr lang="en-US" dirty="0" err="1" smtClean="0"/>
              <a:t>Vondrak</a:t>
            </a:r>
            <a:r>
              <a:rPr lang="en-US" dirty="0" smtClean="0"/>
              <a:t> 11]</a:t>
            </a:r>
          </a:p>
          <a:p>
            <a:r>
              <a:rPr lang="en-US" dirty="0" smtClean="0"/>
              <a:t>1/</a:t>
            </a:r>
            <a:r>
              <a:rPr lang="en-US" i="1" dirty="0" smtClean="0"/>
              <a:t>e</a:t>
            </a:r>
            <a:r>
              <a:rPr lang="en-US" dirty="0" smtClean="0"/>
              <a:t> – </a:t>
            </a:r>
            <a:r>
              <a:rPr lang="en-US" i="1" dirty="0" smtClean="0"/>
              <a:t>o</a:t>
            </a:r>
            <a:r>
              <a:rPr lang="en-US" dirty="0" smtClean="0"/>
              <a:t>(1) approx. (measured continuous greedy) [Feldman et al. 11]</a:t>
            </a:r>
          </a:p>
          <a:p>
            <a:r>
              <a:rPr lang="en-US" dirty="0" smtClean="0"/>
              <a:t>0.491 hardness [</a:t>
            </a:r>
            <a:r>
              <a:rPr lang="en-US" dirty="0" err="1" smtClean="0"/>
              <a:t>Oveis</a:t>
            </a:r>
            <a:r>
              <a:rPr lang="en-US" dirty="0" smtClean="0"/>
              <a:t> </a:t>
            </a:r>
            <a:r>
              <a:rPr lang="en-US" dirty="0" err="1" smtClean="0"/>
              <a:t>Gharan</a:t>
            </a:r>
            <a:r>
              <a:rPr lang="en-US" dirty="0" smtClean="0"/>
              <a:t> and </a:t>
            </a:r>
            <a:r>
              <a:rPr lang="en-US" dirty="0" err="1" smtClean="0"/>
              <a:t>Vondrak</a:t>
            </a:r>
            <a:r>
              <a:rPr lang="en-US" dirty="0" smtClean="0"/>
              <a:t> 11]</a:t>
            </a:r>
          </a:p>
          <a:p>
            <a:r>
              <a:rPr lang="en-US" dirty="0" smtClean="0"/>
              <a:t>All known algorithms are much slower than the greedy algorithm.</a:t>
            </a:r>
            <a:endParaRPr lang="en-US" b="1" u="sng" dirty="0" smtClean="0"/>
          </a:p>
          <a:p>
            <a:pPr marL="342900" lvl="1" indent="-342900">
              <a:buNone/>
            </a:pPr>
            <a:endParaRPr lang="en-US" b="1" u="sng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877348" y="204269"/>
            <a:ext cx="943124" cy="1352523"/>
            <a:chOff x="7308304" y="741351"/>
            <a:chExt cx="943124" cy="1352523"/>
          </a:xfrm>
        </p:grpSpPr>
        <p:sp>
          <p:nvSpPr>
            <p:cNvPr id="5" name="Rectangle 4"/>
            <p:cNvSpPr/>
            <p:nvPr/>
          </p:nvSpPr>
          <p:spPr>
            <a:xfrm rot="785063">
              <a:off x="7308304" y="74135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1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 rot="21092541">
              <a:off x="7715704" y="79908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2</a:t>
              </a:r>
              <a:endPara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590329">
              <a:off x="7455261" y="1170544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/>
                  <a:solidFill>
                    <a:schemeClr val="accent3"/>
                  </a:solidFill>
                </a:rPr>
                <a:t>3</a:t>
              </a:r>
              <a:endParaRPr lang="en-US" sz="5400" b="1" dirty="0">
                <a:ln/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6431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Random Greedy Algorithm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The Algorithm</a:t>
            </a:r>
          </a:p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i="1" dirty="0" smtClean="0"/>
              <a:t>k</a:t>
            </a:r>
            <a:r>
              <a:rPr lang="en-US" dirty="0" smtClean="0"/>
              <a:t> iterations. In each iteration pick at random one element out of the </a:t>
            </a:r>
            <a:r>
              <a:rPr lang="en-US" i="1" dirty="0" smtClean="0"/>
              <a:t>k</a:t>
            </a:r>
            <a:r>
              <a:rPr lang="en-US" dirty="0" smtClean="0"/>
              <a:t> with the largest marginal contributions.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More Formally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 .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For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1 to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do: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Let </a:t>
            </a:r>
            <a:r>
              <a:rPr lang="en-US" i="1" dirty="0" err="1" smtClean="0">
                <a:sym typeface="Symbol"/>
              </a:rPr>
              <a:t>M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be set of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the elements maximizing: 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sz="2400" i="1" baseline="-50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i-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Let 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be a uniformly random element from </a:t>
            </a:r>
            <a:r>
              <a:rPr lang="en-US" i="1" dirty="0" smtClean="0">
                <a:sym typeface="Symbol"/>
              </a:rPr>
              <a:t>M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Let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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i-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 {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}.</a:t>
            </a:r>
            <a:endParaRPr lang="en-US" dirty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Return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i="1" baseline="-25000" dirty="0">
              <a:sym typeface="Symbol"/>
            </a:endParaRPr>
          </a:p>
          <a:p>
            <a:pPr marL="0" indent="0">
              <a:buNone/>
            </a:pPr>
            <a:endParaRPr lang="en-US" baseline="-25000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5536" y="1556793"/>
            <a:ext cx="8253489" cy="1224135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5536" y="3356993"/>
            <a:ext cx="8253489" cy="2808311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MCBD0703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5288" y="260649"/>
            <a:ext cx="1063737" cy="115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9823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Reduction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08012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We add </a:t>
            </a:r>
            <a:r>
              <a:rPr lang="en-US" i="1" dirty="0"/>
              <a:t>k</a:t>
            </a:r>
            <a:r>
              <a:rPr lang="en-US" dirty="0"/>
              <a:t> dummy elements of value 0.</a:t>
            </a:r>
          </a:p>
          <a:p>
            <a:r>
              <a:rPr lang="en-US" dirty="0"/>
              <a:t>The dummy elements are removed at the end.</a:t>
            </a:r>
          </a:p>
          <a:p>
            <a:r>
              <a:rPr lang="en-US" dirty="0"/>
              <a:t>Allows us to assume </a:t>
            </a:r>
            <a:r>
              <a:rPr lang="en-US" i="1" dirty="0"/>
              <a:t>OPT</a:t>
            </a:r>
            <a:r>
              <a:rPr lang="en-US" dirty="0"/>
              <a:t> is of size exactly </a:t>
            </a:r>
            <a:r>
              <a:rPr lang="en-US" i="1" dirty="0"/>
              <a:t>k</a:t>
            </a:r>
            <a:r>
              <a:rPr lang="en-US" dirty="0"/>
              <a:t>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141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Helper Lemma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71472" y="2934072"/>
            <a:ext cx="335758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2996952"/>
            <a:ext cx="8229600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a </a:t>
            </a:r>
            <a:r>
              <a:rPr lang="en-US" dirty="0" smtClean="0"/>
              <a:t>non-negative </a:t>
            </a:r>
            <a:r>
              <a:rPr lang="en-US" dirty="0" err="1" smtClean="0"/>
              <a:t>submodular</a:t>
            </a:r>
            <a:r>
              <a:rPr lang="en-US" dirty="0" smtClean="0"/>
              <a:t> </a:t>
            </a:r>
            <a:r>
              <a:rPr lang="en-US" dirty="0"/>
              <a:t>function </a:t>
            </a:r>
            <a:r>
              <a:rPr lang="en-US" i="1" dirty="0"/>
              <a:t>g</a:t>
            </a:r>
            <a:r>
              <a:rPr lang="en-US" dirty="0"/>
              <a:t> : 2</a:t>
            </a:r>
            <a:r>
              <a:rPr lang="en-US" i="1" baseline="30000" dirty="0"/>
              <a:t>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baseline="30000" dirty="0">
                <a:sym typeface="Wingdings" pitchFamily="2" charset="2"/>
              </a:rPr>
              <a:t>+</a:t>
            </a:r>
            <a:r>
              <a:rPr lang="en-US" dirty="0">
                <a:sym typeface="Wingdings" pitchFamily="2" charset="2"/>
              </a:rPr>
              <a:t> and a random set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containing every element with probability at most 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i="1" dirty="0" smtClean="0">
                <a:sym typeface="Wingdings" pitchFamily="2" charset="2"/>
              </a:rPr>
              <a:t>E</a:t>
            </a:r>
            <a:r>
              <a:rPr lang="en-US" dirty="0" smtClean="0">
                <a:sym typeface="Wingdings" pitchFamily="2" charset="2"/>
              </a:rPr>
              <a:t>[</a:t>
            </a:r>
            <a:r>
              <a:rPr lang="en-US" i="1" dirty="0" smtClean="0">
                <a:sym typeface="Wingdings" pitchFamily="2" charset="2"/>
              </a:rPr>
              <a:t>g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)] ≥ (1 – 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) ∙ 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>
                <a:sym typeface="Symbol"/>
              </a:rPr>
              <a:t></a:t>
            </a:r>
            <a:r>
              <a:rPr lang="en-US" dirty="0" smtClean="0">
                <a:sym typeface="Symbol"/>
              </a:rPr>
              <a:t>).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Similar </a:t>
            </a:r>
            <a:r>
              <a:rPr lang="en-US" dirty="0">
                <a:sym typeface="Symbol"/>
              </a:rPr>
              <a:t>to a Lemma from [</a:t>
            </a:r>
            <a:r>
              <a:rPr lang="en-US" dirty="0" err="1">
                <a:sym typeface="Symbol"/>
              </a:rPr>
              <a:t>Feige</a:t>
            </a:r>
            <a:r>
              <a:rPr lang="en-US" dirty="0">
                <a:sym typeface="Symbol"/>
              </a:rPr>
              <a:t> et al. 2007</a:t>
            </a:r>
            <a:r>
              <a:rPr lang="en-US" dirty="0" smtClean="0">
                <a:sym typeface="Symbol"/>
              </a:rPr>
              <a:t>].</a:t>
            </a:r>
          </a:p>
          <a:p>
            <a:r>
              <a:rPr lang="en-US" dirty="0" smtClean="0">
                <a:sym typeface="Symbol"/>
              </a:rPr>
              <a:t>Intuition:</a:t>
            </a:r>
          </a:p>
          <a:p>
            <a:pPr lvl="1"/>
            <a:r>
              <a:rPr lang="en-US" dirty="0" smtClean="0">
                <a:sym typeface="Symbol"/>
              </a:rPr>
              <a:t>Adding all the elements can reduce the value of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() by at most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() to 0.</a:t>
            </a:r>
          </a:p>
          <a:p>
            <a:pPr lvl="1"/>
            <a:r>
              <a:rPr lang="en-US" dirty="0" smtClean="0">
                <a:sym typeface="Symbol"/>
              </a:rPr>
              <a:t>Adding at most a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fraction of every element, should reduce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 () by no more than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∙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().</a:t>
            </a:r>
          </a:p>
          <a:p>
            <a:pPr lvl="1">
              <a:buNone/>
            </a:pPr>
            <a:endParaRPr lang="en-US" dirty="0">
              <a:sym typeface="Symbol"/>
            </a:endParaRPr>
          </a:p>
        </p:txBody>
      </p:sp>
      <p:pic>
        <p:nvPicPr>
          <p:cNvPr id="8" name="Picture 7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04664"/>
            <a:ext cx="1442923" cy="1027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4359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Algorithm Analysis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First Objective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Lower bound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OPT</a:t>
            </a:r>
            <a:r>
              <a:rPr lang="en-US" dirty="0" smtClean="0">
                <a:sym typeface="Symbol"/>
              </a:rPr>
              <a:t> 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)].</a:t>
            </a:r>
          </a:p>
          <a:p>
            <a:r>
              <a:rPr lang="en-US" dirty="0" smtClean="0">
                <a:sym typeface="Symbol"/>
              </a:rPr>
              <a:t>Method - show that no element belongs to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with a large probability, and then apply the helper lemma.</a:t>
            </a:r>
          </a:p>
          <a:p>
            <a:pPr marL="0" indent="0">
              <a:buNone/>
            </a:pPr>
            <a:endParaRPr lang="en-US" b="1" u="sng" dirty="0" smtClean="0">
              <a:sym typeface="Symbol"/>
            </a:endParaRP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Observation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In every iteration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, every element outside of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i-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has a probability of at most 1/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to get into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</a:t>
            </a: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Corollary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An element belongs to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with probability at most 1 – (1-1/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)</a:t>
            </a:r>
            <a:r>
              <a:rPr lang="en-US" i="1" baseline="30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</a:t>
            </a:r>
          </a:p>
          <a:p>
            <a:pPr marL="0" indent="0">
              <a:buNone/>
            </a:pPr>
            <a:endParaRPr lang="en-US" i="1" dirty="0">
              <a:sym typeface="Symbol"/>
            </a:endParaRP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Applying the Helper Lemma</a:t>
            </a:r>
          </a:p>
          <a:p>
            <a:r>
              <a:rPr lang="en-US" dirty="0" smtClean="0">
                <a:sym typeface="Symbol"/>
              </a:rPr>
              <a:t>Let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OPT</a:t>
            </a:r>
            <a:r>
              <a:rPr lang="en-US" dirty="0" smtClean="0">
                <a:sym typeface="Symbol"/>
              </a:rPr>
              <a:t> 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).</a:t>
            </a:r>
          </a:p>
          <a:p>
            <a:r>
              <a:rPr lang="en-US" dirty="0" smtClean="0">
                <a:sym typeface="Symbol"/>
              </a:rPr>
              <a:t>Observe that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is </a:t>
            </a:r>
            <a:r>
              <a:rPr lang="en-US" dirty="0">
                <a:sym typeface="Symbol"/>
              </a:rPr>
              <a:t>non-negative </a:t>
            </a:r>
            <a:r>
              <a:rPr lang="en-US" dirty="0" smtClean="0">
                <a:sym typeface="Symbol"/>
              </a:rPr>
              <a:t>and </a:t>
            </a:r>
            <a:r>
              <a:rPr lang="en-US" dirty="0" err="1" smtClean="0">
                <a:sym typeface="Symbol"/>
              </a:rPr>
              <a:t>submodular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i="1" dirty="0">
                <a:sym typeface="Symbol"/>
              </a:rPr>
              <a:t>E</a:t>
            </a:r>
            <a:r>
              <a:rPr lang="en-US" dirty="0">
                <a:sym typeface="Symbol"/>
              </a:rPr>
              <a:t>[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OPT</a:t>
            </a:r>
            <a:r>
              <a:rPr lang="en-US" dirty="0">
                <a:sym typeface="Symbol"/>
              </a:rPr>
              <a:t>  </a:t>
            </a:r>
            <a:r>
              <a:rPr lang="en-US" i="1" dirty="0">
                <a:sym typeface="Symbol"/>
              </a:rPr>
              <a:t>S</a:t>
            </a:r>
            <a:r>
              <a:rPr lang="en-US" i="1" baseline="-25000" dirty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)] =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)] ≥ 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1-1/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)</a:t>
            </a:r>
            <a:r>
              <a:rPr lang="en-US" i="1" baseline="30000" dirty="0" err="1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∙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() = </a:t>
            </a:r>
            <a:r>
              <a:rPr lang="en-US" dirty="0">
                <a:sym typeface="Symbol"/>
              </a:rPr>
              <a:t>(1-1/</a:t>
            </a:r>
            <a:r>
              <a:rPr lang="en-US" i="1" dirty="0">
                <a:sym typeface="Symbol"/>
              </a:rPr>
              <a:t>k</a:t>
            </a:r>
            <a:r>
              <a:rPr lang="en-US" dirty="0">
                <a:sym typeface="Symbol"/>
              </a:rPr>
              <a:t>)</a:t>
            </a:r>
            <a:r>
              <a:rPr lang="en-US" i="1" baseline="30000" dirty="0" err="1">
                <a:sym typeface="Symbol"/>
              </a:rPr>
              <a:t>i</a:t>
            </a:r>
            <a:r>
              <a:rPr lang="en-US" i="1" dirty="0">
                <a:sym typeface="Symbol"/>
              </a:rPr>
              <a:t> </a:t>
            </a:r>
            <a:r>
              <a:rPr lang="en-US" dirty="0">
                <a:sym typeface="Symbol"/>
              </a:rPr>
              <a:t>∙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(OPT).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04664"/>
            <a:ext cx="1442923" cy="1027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189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19084</TotalTime>
  <Words>1280</Words>
  <Application>Microsoft Office PowerPoint</Application>
  <PresentationFormat>On-screen Show (4:3)</PresentationFormat>
  <Paragraphs>229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Submodular Maximization with Cardinality Constraints</vt:lpstr>
      <vt:lpstr>Set Functions</vt:lpstr>
      <vt:lpstr>Where can One Find Submodular Set Functions?</vt:lpstr>
      <vt:lpstr>Maximization Subject to a Cardinality Constraint</vt:lpstr>
      <vt:lpstr>The (Classical) Greedy Algorithm</vt:lpstr>
      <vt:lpstr>Greedy Achieves</vt:lpstr>
      <vt:lpstr>The Random Greedy Algorithm</vt:lpstr>
      <vt:lpstr>Reduction</vt:lpstr>
      <vt:lpstr>Algorithm Analysis</vt:lpstr>
      <vt:lpstr>Algorithm Analysis (cont.)</vt:lpstr>
      <vt:lpstr>Algorithm Analysis (cont.)</vt:lpstr>
      <vt:lpstr>Equality Cardinality Constraint</vt:lpstr>
      <vt:lpstr>The Double Greedy Algorithm</vt:lpstr>
      <vt:lpstr>Other Results</vt:lpstr>
      <vt:lpstr>Open Problems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User</cp:lastModifiedBy>
  <cp:revision>1190</cp:revision>
  <dcterms:created xsi:type="dcterms:W3CDTF">2009-11-07T08:14:49Z</dcterms:created>
  <dcterms:modified xsi:type="dcterms:W3CDTF">2014-01-08T18:26:08Z</dcterms:modified>
</cp:coreProperties>
</file>